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iSQxddDMlZl7eSaEOrBKy9yXwM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Merriweather-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Merriweather-italic.fntdata"/><Relationship Id="rId12" Type="http://schemas.openxmlformats.org/officeDocument/2006/relationships/slide" Target="slides/slide7.xml"/><Relationship Id="rId34" Type="http://schemas.openxmlformats.org/officeDocument/2006/relationships/font" Target="fonts/Merriweather-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Merriweath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3"/>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3"/>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3"/>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4" name="Google Shape;14;p23"/>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32"/>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2"/>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32"/>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6" name="Google Shape;5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cxnSp>
        <p:nvCxnSpPr>
          <p:cNvPr id="17" name="Google Shape;17;p2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2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2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cxnSp>
        <p:nvCxnSpPr>
          <p:cNvPr id="22" name="Google Shape;22;p2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3" name="Google Shape;23;p25"/>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4" name="Google Shape;2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2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2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26"/>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6"/>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3" name="Google Shape;3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28"/>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28"/>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28"/>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2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30"/>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 name="Google Shape;44;p30"/>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30"/>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6" name="Google Shape;46;p3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8" name="Google Shape;4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31"/>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Google Shape;7;p2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7.jp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6.jpg"/><Relationship Id="rId5" Type="http://schemas.openxmlformats.org/officeDocument/2006/relationships/hyperlink" Target="http://drive.google.com/file/d/12R1p8fqnuRIv55pJshK3MSNuZTm8lZEq/view" TargetMode="External"/><Relationship Id="rId6" Type="http://schemas.openxmlformats.org/officeDocument/2006/relationships/image" Target="../media/image10.png"/><Relationship Id="rId7" Type="http://schemas.openxmlformats.org/officeDocument/2006/relationships/hyperlink" Target="http://drive.google.com/file/d/15zQ7sZMt_Z4zOpocXNiI67sSjVkzREEl/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1344375" y="589950"/>
            <a:ext cx="5783400" cy="19818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53893"/>
              <a:buNone/>
            </a:pPr>
            <a:r>
              <a:rPr lang="es" sz="2888"/>
              <a:t>Transformada de Fourier y su aplicaci ́on en tratamiento de</a:t>
            </a:r>
            <a:endParaRPr sz="2888"/>
          </a:p>
          <a:p>
            <a:pPr indent="0" lvl="0" marL="0" rtl="0" algn="ctr">
              <a:lnSpc>
                <a:spcPct val="100000"/>
              </a:lnSpc>
              <a:spcBef>
                <a:spcPts val="0"/>
              </a:spcBef>
              <a:spcAft>
                <a:spcPts val="0"/>
              </a:spcAft>
              <a:buSzPct val="153893"/>
              <a:buNone/>
            </a:pPr>
            <a:r>
              <a:rPr lang="es" sz="2888"/>
              <a:t>audio</a:t>
            </a:r>
            <a:endParaRPr sz="2888"/>
          </a:p>
          <a:p>
            <a:pPr indent="0" lvl="0" marL="0" rtl="0" algn="ctr">
              <a:lnSpc>
                <a:spcPct val="100000"/>
              </a:lnSpc>
              <a:spcBef>
                <a:spcPts val="0"/>
              </a:spcBef>
              <a:spcAft>
                <a:spcPts val="0"/>
              </a:spcAft>
              <a:buSzPct val="111111"/>
              <a:buNone/>
            </a:pPr>
            <a:r>
              <a:t/>
            </a:r>
            <a:endParaRPr/>
          </a:p>
        </p:txBody>
      </p:sp>
      <p:sp>
        <p:nvSpPr>
          <p:cNvPr id="64" name="Google Shape;64;p1"/>
          <p:cNvSpPr txBox="1"/>
          <p:nvPr>
            <p:ph idx="1" type="subTitle"/>
          </p:nvPr>
        </p:nvSpPr>
        <p:spPr>
          <a:xfrm>
            <a:off x="1680302" y="2862825"/>
            <a:ext cx="5783400" cy="909000"/>
          </a:xfrm>
          <a:prstGeom prst="rect">
            <a:avLst/>
          </a:prstGeom>
          <a:noFill/>
          <a:ln>
            <a:noFill/>
          </a:ln>
        </p:spPr>
        <p:txBody>
          <a:bodyPr anchorCtr="0" anchor="t" bIns="91425" lIns="91425" spcFirstLastPara="1" rIns="91425" wrap="square" tIns="91425">
            <a:normAutofit fontScale="47500" lnSpcReduction="20000"/>
          </a:bodyPr>
          <a:lstStyle/>
          <a:p>
            <a:pPr indent="0" lvl="0" marL="457200" rtl="0" algn="l">
              <a:lnSpc>
                <a:spcPct val="100000"/>
              </a:lnSpc>
              <a:spcBef>
                <a:spcPts val="0"/>
              </a:spcBef>
              <a:spcAft>
                <a:spcPts val="0"/>
              </a:spcAft>
              <a:buSzPct val="210526"/>
              <a:buNone/>
            </a:pPr>
            <a:r>
              <a:rPr lang="es"/>
              <a:t>Hecho por:</a:t>
            </a:r>
            <a:endParaRPr/>
          </a:p>
          <a:p>
            <a:pPr indent="-300990" lvl="0" marL="457200" rtl="0" algn="ctr">
              <a:lnSpc>
                <a:spcPct val="100000"/>
              </a:lnSpc>
              <a:spcBef>
                <a:spcPts val="0"/>
              </a:spcBef>
              <a:spcAft>
                <a:spcPts val="0"/>
              </a:spcAft>
              <a:buSzPct val="100000"/>
              <a:buChar char="●"/>
            </a:pPr>
            <a:r>
              <a:rPr lang="es"/>
              <a:t> javier Oswaldo Alvarez Reyes</a:t>
            </a:r>
            <a:endParaRPr/>
          </a:p>
          <a:p>
            <a:pPr indent="-300990" lvl="0" marL="457200" rtl="0" algn="ctr">
              <a:lnSpc>
                <a:spcPct val="100000"/>
              </a:lnSpc>
              <a:spcBef>
                <a:spcPts val="0"/>
              </a:spcBef>
              <a:spcAft>
                <a:spcPts val="0"/>
              </a:spcAft>
              <a:buSzPct val="100000"/>
              <a:buChar char="●"/>
            </a:pPr>
            <a:r>
              <a:rPr lang="es"/>
              <a:t>Rony Rodrigo Sicos Barrera</a:t>
            </a:r>
            <a:endParaRPr/>
          </a:p>
          <a:p>
            <a:pPr indent="-300990" lvl="0" marL="457200" rtl="0" algn="ctr">
              <a:lnSpc>
                <a:spcPct val="100000"/>
              </a:lnSpc>
              <a:spcBef>
                <a:spcPts val="0"/>
              </a:spcBef>
              <a:spcAft>
                <a:spcPts val="0"/>
              </a:spcAft>
              <a:buSzPct val="100000"/>
              <a:buChar char="●"/>
            </a:pPr>
            <a:r>
              <a:rPr lang="es"/>
              <a:t>Pablo Cesar Yucra Ccolqque</a:t>
            </a:r>
            <a:endParaRPr/>
          </a:p>
          <a:p>
            <a:pPr indent="0" lvl="0" marL="914400" rtl="0" algn="ctr">
              <a:lnSpc>
                <a:spcPct val="100000"/>
              </a:lnSpc>
              <a:spcBef>
                <a:spcPts val="0"/>
              </a:spcBef>
              <a:spcAft>
                <a:spcPts val="0"/>
              </a:spcAft>
              <a:buSzPct val="210526"/>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0"/>
          <p:cNvSpPr txBox="1"/>
          <p:nvPr>
            <p:ph type="title"/>
          </p:nvPr>
        </p:nvSpPr>
        <p:spPr>
          <a:xfrm>
            <a:off x="365250" y="399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Transformada de Fourier</a:t>
            </a:r>
            <a:endParaRPr/>
          </a:p>
        </p:txBody>
      </p:sp>
      <p:sp>
        <p:nvSpPr>
          <p:cNvPr id="126" name="Google Shape;126;p10"/>
          <p:cNvSpPr txBox="1"/>
          <p:nvPr>
            <p:ph idx="1" type="body"/>
          </p:nvPr>
        </p:nvSpPr>
        <p:spPr>
          <a:xfrm>
            <a:off x="496525"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127" name="Google Shape;127;p10"/>
          <p:cNvPicPr preferRelativeResize="0"/>
          <p:nvPr/>
        </p:nvPicPr>
        <p:blipFill rotWithShape="1">
          <a:blip r:embed="rId3">
            <a:alphaModFix/>
          </a:blip>
          <a:srcRect b="0" l="0" r="0" t="0"/>
          <a:stretch/>
        </p:blipFill>
        <p:spPr>
          <a:xfrm>
            <a:off x="991900" y="1352398"/>
            <a:ext cx="6664451" cy="3733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000"/>
              <a:buNone/>
            </a:pPr>
            <a:r>
              <a:rPr lang="es" sz="2888"/>
              <a:t>Fourier y su aplicación en tratamiento de audio</a:t>
            </a:r>
            <a:endParaRPr/>
          </a:p>
        </p:txBody>
      </p:sp>
      <p:pic>
        <p:nvPicPr>
          <p:cNvPr id="133" name="Google Shape;133;p11"/>
          <p:cNvPicPr preferRelativeResize="0"/>
          <p:nvPr/>
        </p:nvPicPr>
        <p:blipFill rotWithShape="1">
          <a:blip r:embed="rId3">
            <a:alphaModFix/>
          </a:blip>
          <a:srcRect b="0" l="0" r="0" t="0"/>
          <a:stretch/>
        </p:blipFill>
        <p:spPr>
          <a:xfrm>
            <a:off x="238600" y="1606263"/>
            <a:ext cx="2097999" cy="2098001"/>
          </a:xfrm>
          <a:prstGeom prst="rect">
            <a:avLst/>
          </a:prstGeom>
          <a:noFill/>
          <a:ln>
            <a:noFill/>
          </a:ln>
        </p:spPr>
      </p:pic>
      <p:pic>
        <p:nvPicPr>
          <p:cNvPr id="134" name="Google Shape;134;p11"/>
          <p:cNvPicPr preferRelativeResize="0"/>
          <p:nvPr/>
        </p:nvPicPr>
        <p:blipFill rotWithShape="1">
          <a:blip r:embed="rId4">
            <a:alphaModFix/>
          </a:blip>
          <a:srcRect b="0" l="0" r="0" t="0"/>
          <a:stretch/>
        </p:blipFill>
        <p:spPr>
          <a:xfrm>
            <a:off x="2508300" y="1645125"/>
            <a:ext cx="3949074" cy="2098000"/>
          </a:xfrm>
          <a:prstGeom prst="rect">
            <a:avLst/>
          </a:prstGeom>
          <a:noFill/>
          <a:ln>
            <a:noFill/>
          </a:ln>
        </p:spPr>
      </p:pic>
      <p:pic>
        <p:nvPicPr>
          <p:cNvPr id="135" name="Google Shape;135;p11"/>
          <p:cNvPicPr preferRelativeResize="0"/>
          <p:nvPr/>
        </p:nvPicPr>
        <p:blipFill rotWithShape="1">
          <a:blip r:embed="rId5">
            <a:alphaModFix/>
          </a:blip>
          <a:srcRect b="0" l="0" r="0" t="0"/>
          <a:stretch/>
        </p:blipFill>
        <p:spPr>
          <a:xfrm>
            <a:off x="6609775" y="1296525"/>
            <a:ext cx="2381825" cy="244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2"/>
          <p:cNvSpPr txBox="1"/>
          <p:nvPr>
            <p:ph type="title"/>
          </p:nvPr>
        </p:nvSpPr>
        <p:spPr>
          <a:xfrm>
            <a:off x="0" y="0"/>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Sonido</a:t>
            </a:r>
            <a:endParaRPr/>
          </a:p>
        </p:txBody>
      </p:sp>
      <p:pic>
        <p:nvPicPr>
          <p:cNvPr id="141" name="Google Shape;141;p12"/>
          <p:cNvPicPr preferRelativeResize="0"/>
          <p:nvPr/>
        </p:nvPicPr>
        <p:blipFill rotWithShape="1">
          <a:blip r:embed="rId3">
            <a:alphaModFix/>
          </a:blip>
          <a:srcRect b="0" l="0" r="0" t="0"/>
          <a:stretch/>
        </p:blipFill>
        <p:spPr>
          <a:xfrm>
            <a:off x="152400" y="1296525"/>
            <a:ext cx="4266975" cy="3694575"/>
          </a:xfrm>
          <a:prstGeom prst="rect">
            <a:avLst/>
          </a:prstGeom>
          <a:noFill/>
          <a:ln>
            <a:noFill/>
          </a:ln>
        </p:spPr>
      </p:pic>
      <p:pic>
        <p:nvPicPr>
          <p:cNvPr id="142" name="Google Shape;142;p12"/>
          <p:cNvPicPr preferRelativeResize="0"/>
          <p:nvPr/>
        </p:nvPicPr>
        <p:blipFill rotWithShape="1">
          <a:blip r:embed="rId4">
            <a:alphaModFix/>
          </a:blip>
          <a:srcRect b="0" l="0" r="0" t="0"/>
          <a:stretch/>
        </p:blipFill>
        <p:spPr>
          <a:xfrm>
            <a:off x="4770250" y="1296525"/>
            <a:ext cx="4187950" cy="3694575"/>
          </a:xfrm>
          <a:prstGeom prst="rect">
            <a:avLst/>
          </a:prstGeom>
          <a:noFill/>
          <a:ln>
            <a:noFill/>
          </a:ln>
        </p:spPr>
      </p:pic>
      <p:sp>
        <p:nvSpPr>
          <p:cNvPr id="143" name="Google Shape;143;p12"/>
          <p:cNvSpPr txBox="1"/>
          <p:nvPr/>
        </p:nvSpPr>
        <p:spPr>
          <a:xfrm>
            <a:off x="1946288" y="896325"/>
            <a:ext cx="67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0000"/>
                </a:solidFill>
                <a:latin typeface="Roboto"/>
                <a:ea typeface="Roboto"/>
                <a:cs typeface="Roboto"/>
                <a:sym typeface="Roboto"/>
              </a:rPr>
              <a:t>BEEP</a:t>
            </a:r>
            <a:endParaRPr b="0" i="0" sz="1400" u="none" cap="none" strike="noStrike">
              <a:solidFill>
                <a:srgbClr val="FF0000"/>
              </a:solidFill>
              <a:latin typeface="Roboto"/>
              <a:ea typeface="Roboto"/>
              <a:cs typeface="Roboto"/>
              <a:sym typeface="Roboto"/>
            </a:endParaRPr>
          </a:p>
        </p:txBody>
      </p:sp>
      <p:sp>
        <p:nvSpPr>
          <p:cNvPr id="144" name="Google Shape;144;p12"/>
          <p:cNvSpPr txBox="1"/>
          <p:nvPr/>
        </p:nvSpPr>
        <p:spPr>
          <a:xfrm>
            <a:off x="6637513" y="896325"/>
            <a:ext cx="67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F0000"/>
                </a:solidFill>
                <a:latin typeface="Roboto"/>
                <a:ea typeface="Roboto"/>
                <a:cs typeface="Roboto"/>
                <a:sym typeface="Roboto"/>
              </a:rPr>
              <a:t>Flauta</a:t>
            </a:r>
            <a:endParaRPr b="0" i="0" sz="1400" u="none" cap="none" strike="noStrike">
              <a:solidFill>
                <a:srgbClr val="FF0000"/>
              </a:solidFill>
              <a:latin typeface="Roboto"/>
              <a:ea typeface="Roboto"/>
              <a:cs typeface="Roboto"/>
              <a:sym typeface="Roboto"/>
            </a:endParaRPr>
          </a:p>
        </p:txBody>
      </p:sp>
      <p:pic>
        <p:nvPicPr>
          <p:cNvPr id="145" name="Google Shape;145;p12" title="fulteSi.wav">
            <a:hlinkClick r:id="rId5"/>
          </p:cNvPr>
          <p:cNvPicPr preferRelativeResize="0"/>
          <p:nvPr/>
        </p:nvPicPr>
        <p:blipFill rotWithShape="1">
          <a:blip r:embed="rId6">
            <a:alphaModFix/>
          </a:blip>
          <a:srcRect b="0" l="0" r="0" t="0"/>
          <a:stretch/>
        </p:blipFill>
        <p:spPr>
          <a:xfrm>
            <a:off x="2625488" y="943613"/>
            <a:ext cx="305625" cy="305625"/>
          </a:xfrm>
          <a:prstGeom prst="rect">
            <a:avLst/>
          </a:prstGeom>
          <a:noFill/>
          <a:ln>
            <a:noFill/>
          </a:ln>
        </p:spPr>
      </p:pic>
      <p:pic>
        <p:nvPicPr>
          <p:cNvPr id="146" name="Google Shape;146;p12" title="beep decretum.mp3">
            <a:hlinkClick r:id="rId7"/>
          </p:cNvPr>
          <p:cNvPicPr preferRelativeResize="0"/>
          <p:nvPr/>
        </p:nvPicPr>
        <p:blipFill rotWithShape="1">
          <a:blip r:embed="rId6">
            <a:alphaModFix/>
          </a:blip>
          <a:srcRect b="0" l="0" r="0" t="0"/>
          <a:stretch/>
        </p:blipFill>
        <p:spPr>
          <a:xfrm>
            <a:off x="4441988" y="2869613"/>
            <a:ext cx="305625" cy="305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3"/>
          <p:cNvSpPr txBox="1"/>
          <p:nvPr>
            <p:ph type="title"/>
          </p:nvPr>
        </p:nvSpPr>
        <p:spPr>
          <a:xfrm>
            <a:off x="2940975" y="428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Almacenamiento</a:t>
            </a:r>
            <a:endParaRPr/>
          </a:p>
        </p:txBody>
      </p:sp>
      <p:sp>
        <p:nvSpPr>
          <p:cNvPr id="152" name="Google Shape;152;p13"/>
          <p:cNvSpPr txBox="1"/>
          <p:nvPr>
            <p:ph idx="1" type="body"/>
          </p:nvPr>
        </p:nvSpPr>
        <p:spPr>
          <a:xfrm>
            <a:off x="3190725" y="2322875"/>
            <a:ext cx="3893700" cy="8649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0"/>
              </a:spcAft>
              <a:buSzPct val="192513"/>
              <a:buNone/>
            </a:pPr>
            <a:r>
              <a:rPr lang="es" sz="1100">
                <a:solidFill>
                  <a:srgbClr val="F8F8F2"/>
                </a:solidFill>
                <a:latin typeface="Arial"/>
                <a:ea typeface="Arial"/>
                <a:cs typeface="Arial"/>
                <a:sym typeface="Arial"/>
              </a:rPr>
              <a:t>std</a:t>
            </a:r>
            <a:r>
              <a:rPr lang="es" sz="1100">
                <a:solidFill>
                  <a:srgbClr val="F92672"/>
                </a:solidFill>
                <a:latin typeface="Arial"/>
                <a:ea typeface="Arial"/>
                <a:cs typeface="Arial"/>
                <a:sym typeface="Arial"/>
              </a:rPr>
              <a:t>::</a:t>
            </a:r>
            <a:r>
              <a:rPr lang="es" sz="1100">
                <a:solidFill>
                  <a:srgbClr val="F8F8F2"/>
                </a:solidFill>
                <a:latin typeface="Arial"/>
                <a:ea typeface="Arial"/>
                <a:cs typeface="Arial"/>
                <a:sym typeface="Arial"/>
              </a:rPr>
              <a:t>vector</a:t>
            </a:r>
            <a:r>
              <a:rPr lang="es" sz="1100">
                <a:solidFill>
                  <a:srgbClr val="F92672"/>
                </a:solidFill>
                <a:latin typeface="Arial"/>
                <a:ea typeface="Arial"/>
                <a:cs typeface="Arial"/>
                <a:sym typeface="Arial"/>
              </a:rPr>
              <a:t>&lt;</a:t>
            </a:r>
            <a:r>
              <a:rPr lang="es" sz="1100">
                <a:solidFill>
                  <a:srgbClr val="F8F8F2"/>
                </a:solidFill>
                <a:latin typeface="Arial"/>
                <a:ea typeface="Arial"/>
                <a:cs typeface="Arial"/>
                <a:sym typeface="Arial"/>
              </a:rPr>
              <a:t>sf</a:t>
            </a:r>
            <a:r>
              <a:rPr lang="es" sz="1100">
                <a:solidFill>
                  <a:srgbClr val="F92672"/>
                </a:solidFill>
                <a:latin typeface="Arial"/>
                <a:ea typeface="Arial"/>
                <a:cs typeface="Arial"/>
                <a:sym typeface="Arial"/>
              </a:rPr>
              <a:t>::</a:t>
            </a:r>
            <a:r>
              <a:rPr lang="es" sz="1100">
                <a:solidFill>
                  <a:srgbClr val="F8F8F2"/>
                </a:solidFill>
                <a:latin typeface="Arial"/>
                <a:ea typeface="Arial"/>
                <a:cs typeface="Arial"/>
                <a:sym typeface="Arial"/>
              </a:rPr>
              <a:t>Int16</a:t>
            </a:r>
            <a:r>
              <a:rPr lang="es" sz="1100">
                <a:solidFill>
                  <a:srgbClr val="F92672"/>
                </a:solidFill>
                <a:latin typeface="Arial"/>
                <a:ea typeface="Arial"/>
                <a:cs typeface="Arial"/>
                <a:sym typeface="Arial"/>
              </a:rPr>
              <a:t>&gt;</a:t>
            </a:r>
            <a:r>
              <a:rPr lang="es" sz="1100">
                <a:solidFill>
                  <a:srgbClr val="333333"/>
                </a:solidFill>
                <a:latin typeface="Arial"/>
                <a:ea typeface="Arial"/>
                <a:cs typeface="Arial"/>
                <a:sym typeface="Arial"/>
              </a:rPr>
              <a:t> </a:t>
            </a:r>
            <a:r>
              <a:rPr lang="es" sz="1100">
                <a:solidFill>
                  <a:srgbClr val="F8F8F2"/>
                </a:solidFill>
                <a:latin typeface="Arial"/>
                <a:ea typeface="Arial"/>
                <a:cs typeface="Arial"/>
                <a:sym typeface="Arial"/>
              </a:rPr>
              <a:t>samples</a:t>
            </a:r>
            <a:r>
              <a:rPr lang="es" sz="1100">
                <a:solidFill>
                  <a:srgbClr val="333333"/>
                </a:solidFill>
                <a:latin typeface="Arial"/>
                <a:ea typeface="Arial"/>
                <a:cs typeface="Arial"/>
                <a:sym typeface="Arial"/>
              </a:rPr>
              <a:t> </a:t>
            </a:r>
            <a:r>
              <a:rPr lang="es" sz="1100">
                <a:solidFill>
                  <a:srgbClr val="F92672"/>
                </a:solidFill>
                <a:latin typeface="Arial"/>
                <a:ea typeface="Arial"/>
                <a:cs typeface="Arial"/>
                <a:sym typeface="Arial"/>
              </a:rPr>
              <a:t>=</a:t>
            </a:r>
            <a:r>
              <a:rPr lang="es" sz="1100">
                <a:solidFill>
                  <a:srgbClr val="333333"/>
                </a:solidFill>
                <a:latin typeface="Arial"/>
                <a:ea typeface="Arial"/>
                <a:cs typeface="Arial"/>
                <a:sym typeface="Arial"/>
              </a:rPr>
              <a:t> </a:t>
            </a:r>
            <a:r>
              <a:rPr lang="es" sz="1100">
                <a:solidFill>
                  <a:srgbClr val="F8F8F2"/>
                </a:solidFill>
                <a:latin typeface="Arial"/>
                <a:ea typeface="Arial"/>
                <a:cs typeface="Arial"/>
                <a:sym typeface="Arial"/>
              </a:rPr>
              <a:t>...;</a:t>
            </a:r>
            <a:endParaRPr sz="1100">
              <a:solidFill>
                <a:srgbClr val="333333"/>
              </a:solidFill>
              <a:latin typeface="Arial"/>
              <a:ea typeface="Arial"/>
              <a:cs typeface="Arial"/>
              <a:sym typeface="Arial"/>
            </a:endParaRPr>
          </a:p>
          <a:p>
            <a:pPr indent="0" lvl="0" marL="0" rtl="0" algn="l">
              <a:lnSpc>
                <a:spcPct val="110795"/>
              </a:lnSpc>
              <a:spcBef>
                <a:spcPts val="1200"/>
              </a:spcBef>
              <a:spcAft>
                <a:spcPts val="0"/>
              </a:spcAft>
              <a:buSzPct val="192513"/>
              <a:buNone/>
            </a:pPr>
            <a:r>
              <a:rPr lang="es" sz="1100">
                <a:solidFill>
                  <a:srgbClr val="F8F8F2"/>
                </a:solidFill>
                <a:latin typeface="Arial"/>
                <a:ea typeface="Arial"/>
                <a:cs typeface="Arial"/>
                <a:sym typeface="Arial"/>
              </a:rPr>
              <a:t>buffer.loadFromSamples(</a:t>
            </a:r>
            <a:r>
              <a:rPr lang="es" sz="1100">
                <a:solidFill>
                  <a:srgbClr val="F92672"/>
                </a:solidFill>
                <a:latin typeface="Arial"/>
                <a:ea typeface="Arial"/>
                <a:cs typeface="Arial"/>
                <a:sym typeface="Arial"/>
              </a:rPr>
              <a:t>&amp;</a:t>
            </a:r>
            <a:r>
              <a:rPr lang="es" sz="1100">
                <a:solidFill>
                  <a:srgbClr val="F8F8F2"/>
                </a:solidFill>
                <a:latin typeface="Arial"/>
                <a:ea typeface="Arial"/>
                <a:cs typeface="Arial"/>
                <a:sym typeface="Arial"/>
              </a:rPr>
              <a:t>samples[</a:t>
            </a:r>
            <a:r>
              <a:rPr lang="es" sz="1100">
                <a:solidFill>
                  <a:srgbClr val="AE81FF"/>
                </a:solidFill>
                <a:latin typeface="Arial"/>
                <a:ea typeface="Arial"/>
                <a:cs typeface="Arial"/>
                <a:sym typeface="Arial"/>
              </a:rPr>
              <a:t>0</a:t>
            </a:r>
            <a:r>
              <a:rPr lang="es" sz="1100">
                <a:solidFill>
                  <a:srgbClr val="F8F8F2"/>
                </a:solidFill>
                <a:latin typeface="Arial"/>
                <a:ea typeface="Arial"/>
                <a:cs typeface="Arial"/>
                <a:sym typeface="Arial"/>
              </a:rPr>
              <a:t>],</a:t>
            </a:r>
            <a:r>
              <a:rPr lang="es" sz="1100">
                <a:solidFill>
                  <a:srgbClr val="333333"/>
                </a:solidFill>
                <a:latin typeface="Arial"/>
                <a:ea typeface="Arial"/>
                <a:cs typeface="Arial"/>
                <a:sym typeface="Arial"/>
              </a:rPr>
              <a:t> </a:t>
            </a:r>
            <a:r>
              <a:rPr lang="es" sz="1100">
                <a:solidFill>
                  <a:srgbClr val="F8F8F2"/>
                </a:solidFill>
                <a:latin typeface="Arial"/>
                <a:ea typeface="Arial"/>
                <a:cs typeface="Arial"/>
                <a:sym typeface="Arial"/>
              </a:rPr>
              <a:t>samples.size(),</a:t>
            </a:r>
            <a:r>
              <a:rPr lang="es" sz="1100">
                <a:solidFill>
                  <a:srgbClr val="333333"/>
                </a:solidFill>
                <a:latin typeface="Arial"/>
                <a:ea typeface="Arial"/>
                <a:cs typeface="Arial"/>
                <a:sym typeface="Arial"/>
              </a:rPr>
              <a:t> </a:t>
            </a:r>
            <a:r>
              <a:rPr lang="es" sz="1100">
                <a:solidFill>
                  <a:srgbClr val="AE81FF"/>
                </a:solidFill>
                <a:latin typeface="Arial"/>
                <a:ea typeface="Arial"/>
                <a:cs typeface="Arial"/>
                <a:sym typeface="Arial"/>
              </a:rPr>
              <a:t>2</a:t>
            </a:r>
            <a:r>
              <a:rPr lang="es" sz="1100">
                <a:solidFill>
                  <a:srgbClr val="F8F8F2"/>
                </a:solidFill>
                <a:latin typeface="Arial"/>
                <a:ea typeface="Arial"/>
                <a:cs typeface="Arial"/>
                <a:sym typeface="Arial"/>
              </a:rPr>
              <a:t>,</a:t>
            </a:r>
            <a:r>
              <a:rPr lang="es" sz="1100">
                <a:solidFill>
                  <a:srgbClr val="333333"/>
                </a:solidFill>
                <a:latin typeface="Arial"/>
                <a:ea typeface="Arial"/>
                <a:cs typeface="Arial"/>
                <a:sym typeface="Arial"/>
              </a:rPr>
              <a:t> </a:t>
            </a:r>
            <a:r>
              <a:rPr lang="es" sz="1100">
                <a:solidFill>
                  <a:srgbClr val="AE81FF"/>
                </a:solidFill>
                <a:latin typeface="Arial"/>
                <a:ea typeface="Arial"/>
                <a:cs typeface="Arial"/>
                <a:sym typeface="Arial"/>
              </a:rPr>
              <a:t>44100</a:t>
            </a:r>
            <a:r>
              <a:rPr lang="es" sz="1100">
                <a:solidFill>
                  <a:srgbClr val="F8F8F2"/>
                </a:solidFill>
                <a:latin typeface="Arial"/>
                <a:ea typeface="Arial"/>
                <a:cs typeface="Arial"/>
                <a:sym typeface="Arial"/>
              </a:rPr>
              <a:t>);</a:t>
            </a:r>
            <a:endParaRPr sz="1100">
              <a:solidFill>
                <a:srgbClr val="F8F8F2"/>
              </a:solidFill>
              <a:latin typeface="Arial"/>
              <a:ea typeface="Arial"/>
              <a:cs typeface="Arial"/>
              <a:sym typeface="Arial"/>
            </a:endParaRPr>
          </a:p>
          <a:p>
            <a:pPr indent="0" lvl="0" marL="0" rtl="0" algn="l">
              <a:lnSpc>
                <a:spcPct val="115000"/>
              </a:lnSpc>
              <a:spcBef>
                <a:spcPts val="0"/>
              </a:spcBef>
              <a:spcAft>
                <a:spcPts val="1200"/>
              </a:spcAft>
              <a:buSzPct val="117647"/>
              <a:buNone/>
            </a:pPr>
            <a:r>
              <a:t/>
            </a:r>
            <a:endParaRPr/>
          </a:p>
        </p:txBody>
      </p:sp>
      <p:pic>
        <p:nvPicPr>
          <p:cNvPr id="153" name="Google Shape;153;p13"/>
          <p:cNvPicPr preferRelativeResize="0"/>
          <p:nvPr/>
        </p:nvPicPr>
        <p:blipFill rotWithShape="1">
          <a:blip r:embed="rId3">
            <a:alphaModFix/>
          </a:blip>
          <a:srcRect b="0" l="0" r="0" t="0"/>
          <a:stretch/>
        </p:blipFill>
        <p:spPr>
          <a:xfrm>
            <a:off x="3083125" y="1260975"/>
            <a:ext cx="2984650" cy="1009650"/>
          </a:xfrm>
          <a:prstGeom prst="rect">
            <a:avLst/>
          </a:prstGeom>
          <a:noFill/>
          <a:ln>
            <a:noFill/>
          </a:ln>
        </p:spPr>
      </p:pic>
      <p:sp>
        <p:nvSpPr>
          <p:cNvPr id="154" name="Google Shape;154;p13"/>
          <p:cNvSpPr txBox="1"/>
          <p:nvPr/>
        </p:nvSpPr>
        <p:spPr>
          <a:xfrm>
            <a:off x="2814375" y="2996400"/>
            <a:ext cx="4473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F8F8F2"/>
                </a:solidFill>
                <a:latin typeface="Roboto"/>
                <a:ea typeface="Roboto"/>
                <a:cs typeface="Roboto"/>
                <a:sym typeface="Roboto"/>
              </a:rPr>
              <a:t> Esta clase encapsula los datos de audio, que son básicamente una matriz de enteros con signo de 16 bits (llamados 'muestras de audio'). Una muestra es la amplitud de la señal de sonido en un momento dado y, por lo tanto, una matriz de muestras representa un sonido completo</a:t>
            </a:r>
            <a:endParaRPr b="0" i="0" sz="1400" u="none" cap="none" strike="noStrike">
              <a:solidFill>
                <a:srgbClr val="F8F8F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Primero: Los Resultados</a:t>
            </a:r>
            <a:endParaRPr/>
          </a:p>
        </p:txBody>
      </p:sp>
      <p:pic>
        <p:nvPicPr>
          <p:cNvPr id="160" name="Google Shape;160;p14"/>
          <p:cNvPicPr preferRelativeResize="0"/>
          <p:nvPr/>
        </p:nvPicPr>
        <p:blipFill rotWithShape="1">
          <a:blip r:embed="rId3">
            <a:alphaModFix/>
          </a:blip>
          <a:srcRect b="0" l="0" r="0" t="0"/>
          <a:stretch/>
        </p:blipFill>
        <p:spPr>
          <a:xfrm>
            <a:off x="1111113" y="1254950"/>
            <a:ext cx="6921764" cy="369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DATOS PREVIOS</a:t>
            </a:r>
            <a:endParaRPr/>
          </a:p>
        </p:txBody>
      </p:sp>
      <p:pic>
        <p:nvPicPr>
          <p:cNvPr id="166" name="Google Shape;166;p15"/>
          <p:cNvPicPr preferRelativeResize="0"/>
          <p:nvPr/>
        </p:nvPicPr>
        <p:blipFill rotWithShape="1">
          <a:blip r:embed="rId3">
            <a:alphaModFix/>
          </a:blip>
          <a:srcRect b="0" l="0" r="0" t="0"/>
          <a:stretch/>
        </p:blipFill>
        <p:spPr>
          <a:xfrm>
            <a:off x="152400" y="1144125"/>
            <a:ext cx="8839200" cy="686100"/>
          </a:xfrm>
          <a:prstGeom prst="rect">
            <a:avLst/>
          </a:prstGeom>
          <a:noFill/>
          <a:ln>
            <a:noFill/>
          </a:ln>
        </p:spPr>
      </p:pic>
      <p:pic>
        <p:nvPicPr>
          <p:cNvPr id="167" name="Google Shape;167;p15"/>
          <p:cNvPicPr preferRelativeResize="0"/>
          <p:nvPr/>
        </p:nvPicPr>
        <p:blipFill rotWithShape="1">
          <a:blip r:embed="rId4">
            <a:alphaModFix/>
          </a:blip>
          <a:srcRect b="0" l="0" r="0" t="0"/>
          <a:stretch/>
        </p:blipFill>
        <p:spPr>
          <a:xfrm>
            <a:off x="387900" y="2112825"/>
            <a:ext cx="7915275" cy="133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6"/>
          <p:cNvSpPr txBox="1"/>
          <p:nvPr>
            <p:ph type="title"/>
          </p:nvPr>
        </p:nvSpPr>
        <p:spPr>
          <a:xfrm>
            <a:off x="387900" y="385300"/>
            <a:ext cx="8368200" cy="686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Filtros:</a:t>
            </a:r>
            <a:endParaRPr/>
          </a:p>
          <a:p>
            <a:pPr indent="0" lvl="0" marL="0" rtl="0" algn="l">
              <a:lnSpc>
                <a:spcPct val="100000"/>
              </a:lnSpc>
              <a:spcBef>
                <a:spcPts val="0"/>
              </a:spcBef>
              <a:spcAft>
                <a:spcPts val="0"/>
              </a:spcAft>
              <a:buSzPct val="370370"/>
              <a:buNone/>
            </a:pPr>
            <a:r>
              <a:rPr lang="es" sz="900">
                <a:latin typeface="Merriweather"/>
                <a:ea typeface="Merriweather"/>
                <a:cs typeface="Merriweather"/>
                <a:sym typeface="Merriweather"/>
              </a:rPr>
              <a:t>Los filtros están diseñados utilizando el "método de la serie de Fourier". Esto significa que los coeficientes de una aproximación de la serie de Fourier a la respuesta de frecuencia de un filtro ideal (LPF, HPF, BPF) se utilizan como derivaciones de filtro. Los filtros resultantes tienen alguna ondulación en la banda de paso por el fenómeno de Gibbs; los filtros son de fase lineal.</a:t>
            </a:r>
            <a:endParaRPr sz="1333"/>
          </a:p>
        </p:txBody>
      </p:sp>
      <p:pic>
        <p:nvPicPr>
          <p:cNvPr id="173" name="Google Shape;173;p16"/>
          <p:cNvPicPr preferRelativeResize="0"/>
          <p:nvPr/>
        </p:nvPicPr>
        <p:blipFill rotWithShape="1">
          <a:blip r:embed="rId3">
            <a:alphaModFix/>
          </a:blip>
          <a:srcRect b="0" l="0" r="0" t="0"/>
          <a:stretch/>
        </p:blipFill>
        <p:spPr>
          <a:xfrm>
            <a:off x="4509175" y="1144124"/>
            <a:ext cx="4148471" cy="1620825"/>
          </a:xfrm>
          <a:prstGeom prst="rect">
            <a:avLst/>
          </a:prstGeom>
          <a:noFill/>
          <a:ln>
            <a:noFill/>
          </a:ln>
        </p:spPr>
      </p:pic>
      <p:pic>
        <p:nvPicPr>
          <p:cNvPr id="174" name="Google Shape;174;p16"/>
          <p:cNvPicPr preferRelativeResize="0"/>
          <p:nvPr/>
        </p:nvPicPr>
        <p:blipFill rotWithShape="1">
          <a:blip r:embed="rId4">
            <a:alphaModFix/>
          </a:blip>
          <a:srcRect b="0" l="0" r="0" t="0"/>
          <a:stretch/>
        </p:blipFill>
        <p:spPr>
          <a:xfrm>
            <a:off x="297875" y="1144123"/>
            <a:ext cx="3767925" cy="1620825"/>
          </a:xfrm>
          <a:prstGeom prst="rect">
            <a:avLst/>
          </a:prstGeom>
          <a:noFill/>
          <a:ln>
            <a:noFill/>
          </a:ln>
        </p:spPr>
      </p:pic>
      <p:pic>
        <p:nvPicPr>
          <p:cNvPr id="175" name="Google Shape;175;p16"/>
          <p:cNvPicPr preferRelativeResize="0"/>
          <p:nvPr/>
        </p:nvPicPr>
        <p:blipFill rotWithShape="1">
          <a:blip r:embed="rId5">
            <a:alphaModFix/>
          </a:blip>
          <a:srcRect b="0" l="0" r="0" t="0"/>
          <a:stretch/>
        </p:blipFill>
        <p:spPr>
          <a:xfrm>
            <a:off x="1244100" y="2907750"/>
            <a:ext cx="5840101" cy="1891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7"/>
          <p:cNvSpPr txBox="1"/>
          <p:nvPr>
            <p:ph type="title"/>
          </p:nvPr>
        </p:nvSpPr>
        <p:spPr>
          <a:xfrm>
            <a:off x="387900" y="0"/>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CÓDIGO (MAIN)</a:t>
            </a:r>
            <a:endParaRPr/>
          </a:p>
        </p:txBody>
      </p:sp>
      <p:pic>
        <p:nvPicPr>
          <p:cNvPr id="181" name="Google Shape;181;p17"/>
          <p:cNvPicPr preferRelativeResize="0"/>
          <p:nvPr/>
        </p:nvPicPr>
        <p:blipFill rotWithShape="1">
          <a:blip r:embed="rId3">
            <a:alphaModFix/>
          </a:blip>
          <a:srcRect b="0" l="0" r="0" t="0"/>
          <a:stretch/>
        </p:blipFill>
        <p:spPr>
          <a:xfrm>
            <a:off x="4342875" y="859275"/>
            <a:ext cx="4721450" cy="3739699"/>
          </a:xfrm>
          <a:prstGeom prst="rect">
            <a:avLst/>
          </a:prstGeom>
          <a:noFill/>
          <a:ln>
            <a:noFill/>
          </a:ln>
        </p:spPr>
      </p:pic>
      <p:pic>
        <p:nvPicPr>
          <p:cNvPr id="182" name="Google Shape;182;p17"/>
          <p:cNvPicPr preferRelativeResize="0"/>
          <p:nvPr/>
        </p:nvPicPr>
        <p:blipFill rotWithShape="1">
          <a:blip r:embed="rId4">
            <a:alphaModFix/>
          </a:blip>
          <a:srcRect b="0" l="0" r="0" t="0"/>
          <a:stretch/>
        </p:blipFill>
        <p:spPr>
          <a:xfrm>
            <a:off x="254700" y="570000"/>
            <a:ext cx="4015449" cy="4438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txBox="1"/>
          <p:nvPr>
            <p:ph type="title"/>
          </p:nvPr>
        </p:nvSpPr>
        <p:spPr>
          <a:xfrm>
            <a:off x="284000" y="94350"/>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CONSTRUCTOR(clase FFT)</a:t>
            </a:r>
            <a:endParaRPr/>
          </a:p>
        </p:txBody>
      </p:sp>
      <p:pic>
        <p:nvPicPr>
          <p:cNvPr id="188" name="Google Shape;188;p18"/>
          <p:cNvPicPr preferRelativeResize="0"/>
          <p:nvPr/>
        </p:nvPicPr>
        <p:blipFill rotWithShape="1">
          <a:blip r:embed="rId3">
            <a:alphaModFix/>
          </a:blip>
          <a:srcRect b="0" l="0" r="0" t="0"/>
          <a:stretch/>
        </p:blipFill>
        <p:spPr>
          <a:xfrm>
            <a:off x="5028150" y="828925"/>
            <a:ext cx="4023799" cy="748925"/>
          </a:xfrm>
          <a:prstGeom prst="rect">
            <a:avLst/>
          </a:prstGeom>
          <a:noFill/>
          <a:ln>
            <a:noFill/>
          </a:ln>
        </p:spPr>
      </p:pic>
      <p:pic>
        <p:nvPicPr>
          <p:cNvPr id="189" name="Google Shape;189;p18"/>
          <p:cNvPicPr preferRelativeResize="0"/>
          <p:nvPr/>
        </p:nvPicPr>
        <p:blipFill rotWithShape="1">
          <a:blip r:embed="rId4">
            <a:alphaModFix/>
          </a:blip>
          <a:srcRect b="0" l="0" r="0" t="0"/>
          <a:stretch/>
        </p:blipFill>
        <p:spPr>
          <a:xfrm>
            <a:off x="152400" y="828925"/>
            <a:ext cx="4783725" cy="4084425"/>
          </a:xfrm>
          <a:prstGeom prst="rect">
            <a:avLst/>
          </a:prstGeom>
          <a:noFill/>
          <a:ln>
            <a:noFill/>
          </a:ln>
        </p:spPr>
      </p:pic>
      <p:pic>
        <p:nvPicPr>
          <p:cNvPr id="190" name="Google Shape;190;p18"/>
          <p:cNvPicPr preferRelativeResize="0"/>
          <p:nvPr/>
        </p:nvPicPr>
        <p:blipFill rotWithShape="1">
          <a:blip r:embed="rId5">
            <a:alphaModFix/>
          </a:blip>
          <a:srcRect b="0" l="0" r="0" t="0"/>
          <a:stretch/>
        </p:blipFill>
        <p:spPr>
          <a:xfrm>
            <a:off x="5028150" y="1626325"/>
            <a:ext cx="3963451" cy="3287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txBox="1"/>
          <p:nvPr>
            <p:ph type="title"/>
          </p:nvPr>
        </p:nvSpPr>
        <p:spPr>
          <a:xfrm>
            <a:off x="387900" y="250200"/>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¿Dónde Llamamos al Fast Fourier Transform?</a:t>
            </a:r>
            <a:endParaRPr/>
          </a:p>
        </p:txBody>
      </p:sp>
      <p:pic>
        <p:nvPicPr>
          <p:cNvPr id="196" name="Google Shape;196;p19"/>
          <p:cNvPicPr preferRelativeResize="0"/>
          <p:nvPr/>
        </p:nvPicPr>
        <p:blipFill rotWithShape="1">
          <a:blip r:embed="rId3">
            <a:alphaModFix/>
          </a:blip>
          <a:srcRect b="0" l="0" r="0" t="0"/>
          <a:stretch/>
        </p:blipFill>
        <p:spPr>
          <a:xfrm>
            <a:off x="2459175" y="936300"/>
            <a:ext cx="3648450" cy="405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type="title"/>
          </p:nvPr>
        </p:nvSpPr>
        <p:spPr>
          <a:xfrm>
            <a:off x="365250" y="399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Transformada de Fourier</a:t>
            </a:r>
            <a:endParaRPr/>
          </a:p>
        </p:txBody>
      </p:sp>
      <p:sp>
        <p:nvSpPr>
          <p:cNvPr id="70" name="Google Shape;70;p2"/>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a:t>Se la deduce a partir de la Serie Compleja de Fourier, considerando el periodo T de la función f(t) tiende a infinito: </a:t>
            </a:r>
            <a:endParaRPr/>
          </a:p>
        </p:txBody>
      </p:sp>
      <p:pic>
        <p:nvPicPr>
          <p:cNvPr id="71" name="Google Shape;71;p2"/>
          <p:cNvPicPr preferRelativeResize="0"/>
          <p:nvPr/>
        </p:nvPicPr>
        <p:blipFill rotWithShape="1">
          <a:blip r:embed="rId3">
            <a:alphaModFix/>
          </a:blip>
          <a:srcRect b="0" l="0" r="0" t="0"/>
          <a:stretch/>
        </p:blipFill>
        <p:spPr>
          <a:xfrm>
            <a:off x="1707325" y="2535988"/>
            <a:ext cx="5638800" cy="1266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387900" y="1047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Update</a:t>
            </a:r>
            <a:endParaRPr/>
          </a:p>
        </p:txBody>
      </p:sp>
      <p:pic>
        <p:nvPicPr>
          <p:cNvPr id="202" name="Google Shape;202;p20"/>
          <p:cNvPicPr preferRelativeResize="0"/>
          <p:nvPr/>
        </p:nvPicPr>
        <p:blipFill rotWithShape="1">
          <a:blip r:embed="rId3">
            <a:alphaModFix/>
          </a:blip>
          <a:srcRect b="0" l="0" r="0" t="0"/>
          <a:stretch/>
        </p:blipFill>
        <p:spPr>
          <a:xfrm>
            <a:off x="152400" y="943225"/>
            <a:ext cx="6812450" cy="3505200"/>
          </a:xfrm>
          <a:prstGeom prst="rect">
            <a:avLst/>
          </a:prstGeom>
          <a:noFill/>
          <a:ln>
            <a:noFill/>
          </a:ln>
        </p:spPr>
      </p:pic>
      <p:cxnSp>
        <p:nvCxnSpPr>
          <p:cNvPr id="203" name="Google Shape;203;p20"/>
          <p:cNvCxnSpPr/>
          <p:nvPr/>
        </p:nvCxnSpPr>
        <p:spPr>
          <a:xfrm>
            <a:off x="1166725" y="3365100"/>
            <a:ext cx="1267800" cy="0"/>
          </a:xfrm>
          <a:prstGeom prst="straightConnector1">
            <a:avLst/>
          </a:prstGeom>
          <a:noFill/>
          <a:ln cap="flat" cmpd="sng" w="76200">
            <a:solidFill>
              <a:srgbClr val="FF0000"/>
            </a:solidFill>
            <a:prstDash val="solid"/>
            <a:round/>
            <a:headEnd len="sm" w="sm" type="none"/>
            <a:tailEnd len="sm" w="sm" type="none"/>
          </a:ln>
        </p:spPr>
      </p:cxnSp>
      <p:cxnSp>
        <p:nvCxnSpPr>
          <p:cNvPr id="204" name="Google Shape;204;p20"/>
          <p:cNvCxnSpPr/>
          <p:nvPr/>
        </p:nvCxnSpPr>
        <p:spPr>
          <a:xfrm>
            <a:off x="1166725" y="3642200"/>
            <a:ext cx="1267800" cy="0"/>
          </a:xfrm>
          <a:prstGeom prst="straightConnector1">
            <a:avLst/>
          </a:prstGeom>
          <a:noFill/>
          <a:ln cap="flat" cmpd="sng" w="114300">
            <a:solidFill>
              <a:srgbClr val="FF0000"/>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ph type="title"/>
          </p:nvPr>
        </p:nvSpPr>
        <p:spPr>
          <a:xfrm>
            <a:off x="387900" y="198250"/>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FAST FOURIER TRANSFORM</a:t>
            </a:r>
            <a:endParaRPr/>
          </a:p>
        </p:txBody>
      </p:sp>
      <p:pic>
        <p:nvPicPr>
          <p:cNvPr id="210" name="Google Shape;210;p21"/>
          <p:cNvPicPr preferRelativeResize="0"/>
          <p:nvPr/>
        </p:nvPicPr>
        <p:blipFill rotWithShape="1">
          <a:blip r:embed="rId3">
            <a:alphaModFix/>
          </a:blip>
          <a:srcRect b="0" l="0" r="0" t="0"/>
          <a:stretch/>
        </p:blipFill>
        <p:spPr>
          <a:xfrm>
            <a:off x="387900" y="842750"/>
            <a:ext cx="7020301" cy="4210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65250" y="399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Transformada de Fourier</a:t>
            </a:r>
            <a:endParaRPr/>
          </a:p>
        </p:txBody>
      </p:sp>
      <p:sp>
        <p:nvSpPr>
          <p:cNvPr id="77" name="Google Shape;77;p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Su resultado es una función compleja que depende de la frecuencia angular w.</a:t>
            </a:r>
            <a:endParaRPr/>
          </a:p>
          <a:p>
            <a:pPr indent="0" lvl="0" marL="0" rtl="0" algn="l">
              <a:lnSpc>
                <a:spcPct val="115000"/>
              </a:lnSpc>
              <a:spcBef>
                <a:spcPts val="1200"/>
              </a:spcBef>
              <a:spcAft>
                <a:spcPts val="0"/>
              </a:spcAft>
              <a:buSzPts val="1800"/>
              <a:buNone/>
            </a:pPr>
            <a:r>
              <a:rPr lang="es"/>
              <a:t>Descomponiendo F(w), podemos obtener los diagramas de fase y magnitud en función de w, que se denomina ESPECTRO DE MAGNITUD Y FASE.</a:t>
            </a:r>
            <a:endParaRPr/>
          </a:p>
          <a:p>
            <a:pPr indent="0" lvl="0" marL="0" rtl="0" algn="l">
              <a:lnSpc>
                <a:spcPct val="115000"/>
              </a:lnSpc>
              <a:spcBef>
                <a:spcPts val="1200"/>
              </a:spcBef>
              <a:spcAft>
                <a:spcPts val="0"/>
              </a:spcAft>
              <a:buSzPts val="1800"/>
              <a:buNone/>
            </a:pPr>
            <a:r>
              <a:rPr lang="es"/>
              <a:t>Si f(t) tiene simetría par, su transformación es real.</a:t>
            </a:r>
            <a:endParaRPr/>
          </a:p>
          <a:p>
            <a:pPr indent="0" lvl="0" marL="0" rtl="0" algn="l">
              <a:lnSpc>
                <a:spcPct val="115000"/>
              </a:lnSpc>
              <a:spcBef>
                <a:spcPts val="1200"/>
              </a:spcBef>
              <a:spcAft>
                <a:spcPts val="0"/>
              </a:spcAft>
              <a:buSzPts val="1800"/>
              <a:buNone/>
            </a:pPr>
            <a:r>
              <a:rPr lang="es"/>
              <a:t>Si f(t) tiene simetría impar, su transformada es imaginaria. </a:t>
            </a:r>
            <a:endParaRPr/>
          </a:p>
          <a:p>
            <a:pPr indent="0" lvl="0" marL="0" rtl="0" algn="l">
              <a:lnSpc>
                <a:spcPct val="115000"/>
              </a:lnSpc>
              <a:spcBef>
                <a:spcPts val="1200"/>
              </a:spcBef>
              <a:spcAft>
                <a:spcPts val="1200"/>
              </a:spcAft>
              <a:buSzPts val="1800"/>
              <a:buNone/>
            </a:pPr>
            <a:r>
              <a:t/>
            </a:r>
            <a:endParaRPr/>
          </a:p>
        </p:txBody>
      </p:sp>
      <p:pic>
        <p:nvPicPr>
          <p:cNvPr id="78" name="Google Shape;78;p3"/>
          <p:cNvPicPr preferRelativeResize="0"/>
          <p:nvPr/>
        </p:nvPicPr>
        <p:blipFill rotWithShape="1">
          <a:blip r:embed="rId3">
            <a:alphaModFix/>
          </a:blip>
          <a:srcRect b="0" l="0" r="0" t="0"/>
          <a:stretch/>
        </p:blipFill>
        <p:spPr>
          <a:xfrm>
            <a:off x="2288888" y="3637038"/>
            <a:ext cx="4638675" cy="866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txBox="1"/>
          <p:nvPr>
            <p:ph type="title"/>
          </p:nvPr>
        </p:nvSpPr>
        <p:spPr>
          <a:xfrm>
            <a:off x="365250" y="399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Transformada de Fourier</a:t>
            </a:r>
            <a:endParaRPr/>
          </a:p>
        </p:txBody>
      </p:sp>
      <p:sp>
        <p:nvSpPr>
          <p:cNvPr id="84" name="Google Shape;84;p4"/>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85" name="Google Shape;85;p4"/>
          <p:cNvPicPr preferRelativeResize="0"/>
          <p:nvPr/>
        </p:nvPicPr>
        <p:blipFill rotWithShape="1">
          <a:blip r:embed="rId3">
            <a:alphaModFix/>
          </a:blip>
          <a:srcRect b="0" l="0" r="0" t="0"/>
          <a:stretch/>
        </p:blipFill>
        <p:spPr>
          <a:xfrm>
            <a:off x="1486400" y="1205950"/>
            <a:ext cx="5775774" cy="3592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type="title"/>
          </p:nvPr>
        </p:nvSpPr>
        <p:spPr>
          <a:xfrm>
            <a:off x="365250" y="399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Transformada de Fourier</a:t>
            </a:r>
            <a:endParaRPr/>
          </a:p>
        </p:txBody>
      </p:sp>
      <p:sp>
        <p:nvSpPr>
          <p:cNvPr id="91" name="Google Shape;91;p5"/>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92" name="Google Shape;92;p5"/>
          <p:cNvPicPr preferRelativeResize="0"/>
          <p:nvPr/>
        </p:nvPicPr>
        <p:blipFill rotWithShape="1">
          <a:blip r:embed="rId3">
            <a:alphaModFix/>
          </a:blip>
          <a:srcRect b="0" l="0" r="0" t="0"/>
          <a:stretch/>
        </p:blipFill>
        <p:spPr>
          <a:xfrm>
            <a:off x="1180075" y="1085275"/>
            <a:ext cx="6375376" cy="392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txBox="1"/>
          <p:nvPr>
            <p:ph type="title"/>
          </p:nvPr>
        </p:nvSpPr>
        <p:spPr>
          <a:xfrm>
            <a:off x="365250" y="399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Transformada de Fourier</a:t>
            </a:r>
            <a:endParaRPr/>
          </a:p>
        </p:txBody>
      </p:sp>
      <p:sp>
        <p:nvSpPr>
          <p:cNvPr id="98" name="Google Shape;98;p6"/>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99" name="Google Shape;99;p6"/>
          <p:cNvPicPr preferRelativeResize="0"/>
          <p:nvPr/>
        </p:nvPicPr>
        <p:blipFill rotWithShape="1">
          <a:blip r:embed="rId3">
            <a:alphaModFix/>
          </a:blip>
          <a:srcRect b="0" l="0" r="0" t="0"/>
          <a:stretch/>
        </p:blipFill>
        <p:spPr>
          <a:xfrm>
            <a:off x="1488900" y="1362297"/>
            <a:ext cx="5382200" cy="350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7"/>
          <p:cNvSpPr txBox="1"/>
          <p:nvPr>
            <p:ph type="title"/>
          </p:nvPr>
        </p:nvSpPr>
        <p:spPr>
          <a:xfrm>
            <a:off x="365250" y="399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Transformada de Fourier</a:t>
            </a:r>
            <a:endParaRPr/>
          </a:p>
        </p:txBody>
      </p:sp>
      <p:sp>
        <p:nvSpPr>
          <p:cNvPr id="105" name="Google Shape;105;p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106" name="Google Shape;106;p7"/>
          <p:cNvPicPr preferRelativeResize="0"/>
          <p:nvPr/>
        </p:nvPicPr>
        <p:blipFill rotWithShape="1">
          <a:blip r:embed="rId3">
            <a:alphaModFix/>
          </a:blip>
          <a:srcRect b="0" l="0" r="0" t="0"/>
          <a:stretch/>
        </p:blipFill>
        <p:spPr>
          <a:xfrm>
            <a:off x="1251748" y="1052350"/>
            <a:ext cx="6440676" cy="3888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8"/>
          <p:cNvSpPr txBox="1"/>
          <p:nvPr>
            <p:ph type="title"/>
          </p:nvPr>
        </p:nvSpPr>
        <p:spPr>
          <a:xfrm>
            <a:off x="365250" y="399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Transformada de Fourier</a:t>
            </a:r>
            <a:endParaRPr/>
          </a:p>
        </p:txBody>
      </p:sp>
      <p:sp>
        <p:nvSpPr>
          <p:cNvPr id="112" name="Google Shape;112;p8"/>
          <p:cNvSpPr txBox="1"/>
          <p:nvPr>
            <p:ph idx="1" type="body"/>
          </p:nvPr>
        </p:nvSpPr>
        <p:spPr>
          <a:xfrm>
            <a:off x="496525"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113" name="Google Shape;113;p8"/>
          <p:cNvPicPr preferRelativeResize="0"/>
          <p:nvPr/>
        </p:nvPicPr>
        <p:blipFill rotWithShape="1">
          <a:blip r:embed="rId3">
            <a:alphaModFix/>
          </a:blip>
          <a:srcRect b="0" l="0" r="0" t="0"/>
          <a:stretch/>
        </p:blipFill>
        <p:spPr>
          <a:xfrm>
            <a:off x="1174825" y="1139850"/>
            <a:ext cx="6649852" cy="369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9"/>
          <p:cNvSpPr txBox="1"/>
          <p:nvPr>
            <p:ph type="title"/>
          </p:nvPr>
        </p:nvSpPr>
        <p:spPr>
          <a:xfrm>
            <a:off x="365250" y="39917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s"/>
              <a:t>Transformada de Fourier</a:t>
            </a:r>
            <a:endParaRPr/>
          </a:p>
        </p:txBody>
      </p:sp>
      <p:sp>
        <p:nvSpPr>
          <p:cNvPr id="119" name="Google Shape;119;p9"/>
          <p:cNvSpPr txBox="1"/>
          <p:nvPr>
            <p:ph idx="1" type="body"/>
          </p:nvPr>
        </p:nvSpPr>
        <p:spPr>
          <a:xfrm>
            <a:off x="496525" y="1489824"/>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120" name="Google Shape;120;p9"/>
          <p:cNvPicPr preferRelativeResize="0"/>
          <p:nvPr/>
        </p:nvPicPr>
        <p:blipFill rotWithShape="1">
          <a:blip r:embed="rId3">
            <a:alphaModFix/>
          </a:blip>
          <a:srcRect b="0" l="0" r="0" t="0"/>
          <a:stretch/>
        </p:blipFill>
        <p:spPr>
          <a:xfrm>
            <a:off x="869050" y="1381474"/>
            <a:ext cx="6913125" cy="3350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